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874250"/>
  <p:embeddedFontLst>
    <p:embeddedFont>
      <p:font typeface="Century Gothic" panose="020B0502020202020204" pitchFamily="34" charset="0"/>
      <p:regular r:id="rId26"/>
      <p:bold r:id="rId27"/>
      <p:italic r:id="rId28"/>
      <p:boldItalic r:id="rId29"/>
    </p:embeddedFont>
    <p:embeddedFont>
      <p:font typeface="Montserrat" panose="020B060402020202020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0" d="100"/>
          <a:sy n="110" d="100"/>
        </p:scale>
        <p:origin x="16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95427"/>
          </a:xfrm>
          <a:prstGeom prst="rect">
            <a:avLst/>
          </a:prstGeom>
        </p:spPr>
        <p:txBody>
          <a:bodyPr vert="horz" lIns="92153" tIns="46077" rIns="92153" bIns="46077"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84613" y="1"/>
            <a:ext cx="2971800" cy="495427"/>
          </a:xfrm>
          <a:prstGeom prst="rect">
            <a:avLst/>
          </a:prstGeom>
        </p:spPr>
        <p:txBody>
          <a:bodyPr vert="horz" lIns="92153" tIns="46077" rIns="92153" bIns="46077" numCol="1" rtlCol="0"/>
          <a:lstStyle>
            <a:lvl1pPr algn="r">
              <a:defRPr sz="1200"/>
            </a:lvl1pPr>
          </a:lstStyle>
          <a:p>
            <a:fld id="{61FBD992-336D-4681-AB4B-7DC5161F8B54}" type="datetimeFigureOut">
              <a:rPr lang="fr-FR" altLang="fr-FR" smtClean="0"/>
              <a:t>07/12/2024</a:t>
            </a:fld>
            <a:endParaRPr lang="fr-FR" altLang="fr-FR"/>
          </a:p>
        </p:txBody>
      </p:sp>
      <p:sp>
        <p:nvSpPr>
          <p:cNvPr id="4" name="Espace réservé du pied de page 3"/>
          <p:cNvSpPr>
            <a:spLocks noGrp="1"/>
          </p:cNvSpPr>
          <p:nvPr>
            <p:ph type="ftr" sz="quarter" idx="2"/>
          </p:nvPr>
        </p:nvSpPr>
        <p:spPr>
          <a:xfrm>
            <a:off x="1" y="9378825"/>
            <a:ext cx="2971800" cy="495426"/>
          </a:xfrm>
          <a:prstGeom prst="rect">
            <a:avLst/>
          </a:prstGeom>
        </p:spPr>
        <p:txBody>
          <a:bodyPr vert="horz" lIns="92153" tIns="46077" rIns="92153" bIns="46077"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84613" y="9378825"/>
            <a:ext cx="2971800" cy="495426"/>
          </a:xfrm>
          <a:prstGeom prst="rect">
            <a:avLst/>
          </a:prstGeom>
        </p:spPr>
        <p:txBody>
          <a:bodyPr vert="horz" lIns="92153" tIns="46077" rIns="92153" bIns="46077"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95427"/>
          </a:xfrm>
          <a:prstGeom prst="rect">
            <a:avLst/>
          </a:prstGeom>
        </p:spPr>
        <p:txBody>
          <a:bodyPr vert="horz" lIns="92153" tIns="46077" rIns="92153" bIns="46077" numCol="1" rtlCol="0"/>
          <a:lstStyle>
            <a:lvl1pPr algn="l">
              <a:defRPr sz="1200"/>
            </a:lvl1pPr>
          </a:lstStyle>
          <a:p>
            <a:endParaRPr lang="fr-FR" altLang="fr-FR"/>
          </a:p>
        </p:txBody>
      </p:sp>
      <p:sp>
        <p:nvSpPr>
          <p:cNvPr id="3" name="Espace réservé de la date 2"/>
          <p:cNvSpPr>
            <a:spLocks noGrp="1"/>
          </p:cNvSpPr>
          <p:nvPr>
            <p:ph type="dt" idx="1"/>
          </p:nvPr>
        </p:nvSpPr>
        <p:spPr>
          <a:xfrm>
            <a:off x="3884613" y="1"/>
            <a:ext cx="2971800" cy="495427"/>
          </a:xfrm>
          <a:prstGeom prst="rect">
            <a:avLst/>
          </a:prstGeom>
        </p:spPr>
        <p:txBody>
          <a:bodyPr vert="horz" lIns="92153" tIns="46077" rIns="92153" bIns="46077" numCol="1" rtlCol="0"/>
          <a:lstStyle>
            <a:lvl1pPr algn="r">
              <a:defRPr sz="1200"/>
            </a:lvl1pPr>
          </a:lstStyle>
          <a:p>
            <a:fld id="{45D0D8BF-E393-4655-9747-501AB98FB82B}" type="datetimeFigureOut">
              <a:rPr lang="fr-FR" altLang="fr-FR" smtClean="0"/>
              <a:t>07/12/2024</a:t>
            </a:fld>
            <a:endParaRPr lang="fr-FR" altLang="fr-FR"/>
          </a:p>
        </p:txBody>
      </p:sp>
      <p:sp>
        <p:nvSpPr>
          <p:cNvPr id="4" name="Espace réservé de l'image des diapositives 3"/>
          <p:cNvSpPr>
            <a:spLocks noGrp="1" noRot="1" noChangeAspect="1"/>
          </p:cNvSpPr>
          <p:nvPr>
            <p:ph type="sldImg" idx="2"/>
          </p:nvPr>
        </p:nvSpPr>
        <p:spPr>
          <a:xfrm>
            <a:off x="1208088" y="1235075"/>
            <a:ext cx="4441825" cy="3330575"/>
          </a:xfrm>
          <a:prstGeom prst="rect">
            <a:avLst/>
          </a:prstGeom>
          <a:noFill/>
          <a:ln w="12700">
            <a:solidFill>
              <a:prstClr val="black"/>
            </a:solidFill>
          </a:ln>
        </p:spPr>
        <p:txBody>
          <a:bodyPr vert="horz" lIns="92153" tIns="46077" rIns="92153" bIns="46077" numCol="1" rtlCol="0" anchor="ctr"/>
          <a:lstStyle/>
          <a:p>
            <a:endParaRPr lang="fr-FR" altLang="fr-FR"/>
          </a:p>
        </p:txBody>
      </p:sp>
      <p:sp>
        <p:nvSpPr>
          <p:cNvPr id="5" name="Espace réservé des notes 4"/>
          <p:cNvSpPr>
            <a:spLocks noGrp="1"/>
          </p:cNvSpPr>
          <p:nvPr>
            <p:ph type="body" sz="quarter" idx="3"/>
          </p:nvPr>
        </p:nvSpPr>
        <p:spPr>
          <a:xfrm>
            <a:off x="685801" y="4751983"/>
            <a:ext cx="5486400" cy="3887986"/>
          </a:xfrm>
          <a:prstGeom prst="rect">
            <a:avLst/>
          </a:prstGeom>
        </p:spPr>
        <p:txBody>
          <a:bodyPr vert="horz" lIns="92153" tIns="46077" rIns="92153" bIns="46077"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1" y="9378825"/>
            <a:ext cx="2971800" cy="495426"/>
          </a:xfrm>
          <a:prstGeom prst="rect">
            <a:avLst/>
          </a:prstGeom>
        </p:spPr>
        <p:txBody>
          <a:bodyPr vert="horz" lIns="92153" tIns="46077" rIns="92153" bIns="46077"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84613" y="9378825"/>
            <a:ext cx="2971800" cy="495426"/>
          </a:xfrm>
          <a:prstGeom prst="rect">
            <a:avLst/>
          </a:prstGeom>
        </p:spPr>
        <p:txBody>
          <a:bodyPr vert="horz" lIns="92153" tIns="46077" rIns="92153" bIns="46077"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20</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2050203" y="2323399"/>
            <a:ext cx="5391510" cy="1200329"/>
          </a:xfrm>
          <a:prstGeom prst="rect">
            <a:avLst/>
          </a:prstGeom>
          <a:noFill/>
          <a:ln w="6350">
            <a:solidFill>
              <a:schemeClr val="bg1"/>
            </a:solidFill>
          </a:ln>
        </p:spPr>
        <p:txBody>
          <a:bodyPr wrap="square" numCol="1" rtlCol="0">
            <a:spAutoFit/>
          </a:bodyPr>
          <a:lstStyle/>
          <a:p>
            <a:pPr algn="ctr"/>
            <a:r>
              <a:rPr lang="fr-FR" altLang="fr-FR" sz="3600" b="1" dirty="0">
                <a:solidFill>
                  <a:schemeClr val="bg1"/>
                </a:solidFill>
                <a:latin typeface="Century Gothic" panose="020B0502020202020204" pitchFamily="34" charset="0"/>
              </a:rPr>
              <a:t>CER COURTILS CONDUITE</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A2 ou B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 min</a:t>
            </a:r>
          </a:p>
        </p:txBody>
      </p:sp>
      <p:sp>
        <p:nvSpPr>
          <p:cNvPr id="16" name="ZoneTexte 15">
            <a:extLst>
              <a:ext uri="{FF2B5EF4-FFF2-40B4-BE49-F238E27FC236}">
                <a16:creationId xmlns:a16="http://schemas.microsoft.com/office/drawing/2014/main"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34032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 CER COURTILS CONDUITE</a:t>
            </a:r>
          </a:p>
          <a:p>
            <a:pPr defTabSz="342900"/>
            <a:r>
              <a:rPr lang="fr-FR" altLang="fr-FR" sz="1350" dirty="0">
                <a:solidFill>
                  <a:prstClr val="black"/>
                </a:solidFill>
                <a:latin typeface="Century Gothic" panose="020B0502020202020204" pitchFamily="34" charset="0"/>
              </a:rPr>
              <a:t>5 Avenue de l’Europe 49310 Lys-Haut-Layon</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450504" y="3269226"/>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kumimoji="0" lang="fr-FR" altLang="fr-FR" sz="9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18h-19h30*</a:t>
            </a:r>
            <a:r>
              <a:rPr kumimoji="0" lang="fr-FR" altLang="fr-FR" sz="9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kumimoji="0" lang="fr-FR" altLang="fr-FR" sz="9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18h-19h30*</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  </a:t>
            </a:r>
            <a:r>
              <a:rPr lang="fr-FR" altLang="fr-FR" sz="900" dirty="0">
                <a:solidFill>
                  <a:srgbClr val="FF0000"/>
                </a:solidFill>
                <a:latin typeface="Century Gothic" panose="020B0502020202020204" pitchFamily="34" charset="0"/>
              </a:rPr>
              <a:t>10h30 - 12h00*		</a:t>
            </a:r>
            <a:r>
              <a:rPr lang="fr-FR" altLang="fr-FR" sz="900" dirty="0">
                <a:solidFill>
                  <a:srgbClr val="00B050"/>
                </a:solidFill>
                <a:latin typeface="Century Gothic" panose="020B0502020202020204" pitchFamily="34" charset="0"/>
              </a:rPr>
              <a:t>11h30-13h*</a:t>
            </a:r>
            <a:r>
              <a:rPr lang="fr-FR" altLang="fr-FR" sz="900" dirty="0">
                <a:solidFill>
                  <a:srgbClr val="FF0000"/>
                </a:solidFill>
                <a:latin typeface="Century Gothic" panose="020B0502020202020204" pitchFamily="34" charset="0"/>
              </a:rPr>
              <a:t>  </a:t>
            </a: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9h00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 20h00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8h00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8h00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 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8h00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7h00 – 12h00         </a:t>
            </a:r>
            <a:r>
              <a:rPr lang="fr-FR" altLang="fr-FR" sz="900" dirty="0" err="1">
                <a:solidFill>
                  <a:srgbClr val="D0363B"/>
                </a:solidFill>
                <a:latin typeface="Century Gothic" panose="020B0502020202020204" pitchFamily="34" charset="0"/>
              </a:rPr>
              <a:t>12h00</a:t>
            </a:r>
            <a:r>
              <a:rPr lang="fr-FR" altLang="fr-FR" sz="900" dirty="0">
                <a:solidFill>
                  <a:srgbClr val="D0363B"/>
                </a:solidFill>
                <a:latin typeface="Century Gothic" panose="020B0502020202020204" pitchFamily="34" charset="0"/>
              </a:rPr>
              <a:t> – 18h00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308496" y="3247320"/>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18h30 -  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18h30 – 20h00</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1077218"/>
          </a:xfrm>
          <a:prstGeom prst="rect">
            <a:avLst/>
          </a:prstGeom>
          <a:noFill/>
        </p:spPr>
        <p:txBody>
          <a:bodyPr wrap="square" numCol="1" rtlCol="0">
            <a:spAutoFit/>
          </a:bodyPr>
          <a:lstStyle/>
          <a:p>
            <a:pPr algn="ctr"/>
            <a:r>
              <a:rPr lang="fr-FR" altLang="fr-FR" sz="1400" dirty="0">
                <a:solidFill>
                  <a:srgbClr val="FF0000"/>
                </a:solidFill>
                <a:latin typeface="Century Gothic" panose="020B0502020202020204" pitchFamily="34" charset="0"/>
              </a:rPr>
              <a:t>*</a:t>
            </a:r>
            <a:r>
              <a:rPr lang="fr-FR" altLang="fr-FR" sz="1100" b="1" dirty="0">
                <a:solidFill>
                  <a:srgbClr val="FF0000"/>
                </a:solidFill>
                <a:latin typeface="Century Gothic" panose="020B0502020202020204" pitchFamily="34" charset="0"/>
              </a:rPr>
              <a:t>Cours de code dispensés en présentiel par des enseignants de la conduite et de la sécurité routière titulaires d’une autorisation d’enseigner en cours de validité.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r>
              <a:rPr kumimoji="0" lang="fr-FR" altLang="fr-FR" sz="11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Cours de code dispensés en </a:t>
            </a:r>
            <a:r>
              <a:rPr lang="fr-FR" altLang="fr-FR" sz="1100" b="1" dirty="0" err="1">
                <a:solidFill>
                  <a:srgbClr val="00B050"/>
                </a:solidFill>
                <a:latin typeface="Century Gothic" panose="020B0502020202020204" pitchFamily="34" charset="0"/>
              </a:rPr>
              <a:t>distanc</a:t>
            </a:r>
            <a:r>
              <a:rPr kumimoji="0" lang="fr-FR" altLang="fr-FR" sz="11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iel via </a:t>
            </a:r>
            <a:r>
              <a:rPr lang="fr-FR" altLang="fr-FR" sz="1100" b="1">
                <a:solidFill>
                  <a:srgbClr val="00B050"/>
                </a:solidFill>
                <a:latin typeface="Century Gothic" panose="020B0502020202020204" pitchFamily="34" charset="0"/>
              </a:rPr>
              <a:t>la plateforme C.E.R. </a:t>
            </a:r>
            <a:r>
              <a:rPr kumimoji="0" lang="fr-FR" altLang="fr-FR" sz="11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par </a:t>
            </a:r>
            <a:r>
              <a:rPr kumimoji="0" lang="fr-FR" altLang="fr-FR" sz="11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des enseignants de la conduite et de la sécurité routière titulaires d’une autorisation d’enseigner en cours de validité</a:t>
            </a:r>
            <a:r>
              <a:rPr kumimoji="0" lang="fr-FR" altLang="fr-FR" sz="11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endParaRPr kumimoji="0" lang="fr-FR" altLang="fr-FR"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algn="ctr"/>
            <a:endParaRPr lang="fr-FR" altLang="fr-FR" sz="1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354765"/>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Gael Godineau</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COURTILS CONDUITE</a:t>
            </a:r>
          </a:p>
          <a:p>
            <a:pPr algn="ctr"/>
            <a:r>
              <a:rPr lang="fr-FR" altLang="fr-FR" dirty="0">
                <a:solidFill>
                  <a:schemeClr val="bg1"/>
                </a:solidFill>
                <a:latin typeface="Century Gothic" panose="020B0502020202020204" pitchFamily="34" charset="0"/>
              </a:rPr>
              <a:t>5 avenue de l’Europe 49310 Lys-Haut-Layon gael.godineau@cer-reseau.com</a:t>
            </a:r>
          </a:p>
          <a:p>
            <a:pPr algn="ctr"/>
            <a:r>
              <a:rPr lang="fr-FR" altLang="fr-FR" dirty="0">
                <a:solidFill>
                  <a:schemeClr val="bg1"/>
                </a:solidFill>
                <a:latin typeface="Century Gothic" panose="020B0502020202020204" pitchFamily="34" charset="0"/>
              </a:rPr>
              <a:t>07.76.00.15.09</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 15 049 000 10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229694" y="4872239"/>
            <a:ext cx="6358566" cy="33855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a:t>
            </a:r>
            <a:r>
              <a:rPr kumimoji="0" lang="fr-FR" altLang="fr-FR" sz="3600" b="0" i="0" u="sng" strike="noStrike" kern="1200" cap="all" spc="0" normalizeH="0" baseline="0" noProof="0" dirty="0" err="1">
                <a:ln>
                  <a:noFill/>
                </a:ln>
                <a:solidFill>
                  <a:srgbClr val="D0363B"/>
                </a:solidFill>
                <a:effectLst/>
                <a:uLnTx/>
                <a:uFillTx/>
                <a:latin typeface="Century Gothic" panose="020B0502020202020204" pitchFamily="34" charset="0"/>
              </a:rPr>
              <a:t>Cer</a:t>
            </a: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 </a:t>
            </a:r>
          </a:p>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courtils conduite</a:t>
            </a: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770451" y="200389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Marquet Magaly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A1904900030</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63463" y="1964753"/>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Godineau Gael et </a:t>
            </a:r>
            <a:r>
              <a:rPr lang="fr-FR" altLang="fr-FR" sz="800" dirty="0" err="1">
                <a:solidFill>
                  <a:prstClr val="black"/>
                </a:solidFill>
                <a:latin typeface="Century Gothic" panose="020B0502020202020204" pitchFamily="34" charset="0"/>
              </a:rPr>
              <a:t>Techer</a:t>
            </a:r>
            <a:r>
              <a:rPr lang="fr-FR" altLang="fr-FR" sz="800" dirty="0">
                <a:solidFill>
                  <a:prstClr val="black"/>
                </a:solidFill>
                <a:latin typeface="Century Gothic" panose="020B0502020202020204" pitchFamily="34" charset="0"/>
              </a:rPr>
              <a:t> Grégory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14574" y="76798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551830" y="1506989"/>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2" y="770001"/>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234744" y="805693"/>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Godineau Gael </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595621" y="24743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17115" y="200389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rPr>
              <a:t>Techer</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Grégory</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B,BE,B96, AM, A1,A2,A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a:solidFill>
                  <a:prstClr val="black"/>
                </a:solidFill>
                <a:latin typeface="Century Gothic" panose="020B0502020202020204" pitchFamily="34" charset="0"/>
              </a:rPr>
              <a:t>A1408300290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824113" y="3183873"/>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Godineau Gael</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B,BE,B96, AM, A1,A2,A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0204400870</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6744036" y="3183873"/>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Humeau Enola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T 2404900171               </a:t>
            </a:r>
          </a:p>
        </p:txBody>
      </p:sp>
      <p:sp>
        <p:nvSpPr>
          <p:cNvPr id="43" name="Rectangle 42">
            <a:extLst>
              <a:ext uri="{FF2B5EF4-FFF2-40B4-BE49-F238E27FC236}">
                <a16:creationId xmlns:a16="http://schemas.microsoft.com/office/drawing/2014/main" id="{DA9047DC-A495-4B25-8D74-6A8A71A11361}"/>
              </a:ext>
            </a:extLst>
          </p:cNvPr>
          <p:cNvSpPr/>
          <p:nvPr/>
        </p:nvSpPr>
        <p:spPr>
          <a:xfrm>
            <a:off x="8247161" y="245371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620054" y="3672639"/>
            <a:ext cx="542267" cy="654362"/>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560999" y="2382943"/>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158038" y="2312316"/>
            <a:ext cx="701271" cy="76365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8158038" y="3611332"/>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530440" y="3567049"/>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002043" y="3062745"/>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Godineau Gael</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Rectangle 55">
            <a:extLst>
              <a:ext uri="{FF2B5EF4-FFF2-40B4-BE49-F238E27FC236}">
                <a16:creationId xmlns:a16="http://schemas.microsoft.com/office/drawing/2014/main" id="{17347C4B-11CD-4BB6-90AA-129263A4C750}"/>
              </a:ext>
            </a:extLst>
          </p:cNvPr>
          <p:cNvSpPr/>
          <p:nvPr/>
        </p:nvSpPr>
        <p:spPr>
          <a:xfrm>
            <a:off x="2991523" y="427303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14746" y="4182812"/>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467146" y="377411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Godineau Gael</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06352" y="5474982"/>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63" name="Image 62">
            <a:extLst>
              <a:ext uri="{FF2B5EF4-FFF2-40B4-BE49-F238E27FC236}">
                <a16:creationId xmlns:a16="http://schemas.microsoft.com/office/drawing/2014/main" id="{F137DD55-432A-4231-9F70-1CE8D2B5AD5F}"/>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87374" y="2023200"/>
            <a:ext cx="701271" cy="763656"/>
          </a:xfrm>
          <a:prstGeom prst="rect">
            <a:avLst/>
          </a:prstGeom>
        </p:spPr>
      </p:pic>
      <p:sp>
        <p:nvSpPr>
          <p:cNvPr id="3" name="ZoneTexte 2">
            <a:extLst>
              <a:ext uri="{FF2B5EF4-FFF2-40B4-BE49-F238E27FC236}">
                <a16:creationId xmlns:a16="http://schemas.microsoft.com/office/drawing/2014/main" id="{4DEABFB0-6FC2-84E9-B27D-BFD38CC8326B}"/>
              </a:ext>
            </a:extLst>
          </p:cNvPr>
          <p:cNvSpPr txBox="1"/>
          <p:nvPr/>
        </p:nvSpPr>
        <p:spPr>
          <a:xfrm>
            <a:off x="5428891" y="5198194"/>
            <a:ext cx="4572000" cy="369332"/>
          </a:xfrm>
          <a:prstGeom prst="rect">
            <a:avLst/>
          </a:prstGeom>
          <a:noFill/>
        </p:spPr>
        <p:txBody>
          <a:bodyPr wrap="square">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srgbClr val="D0363B"/>
                </a:solidFill>
                <a:effectLst/>
                <a:uLnTx/>
                <a:uFillTx/>
                <a:latin typeface="Century Gothic" panose="020B0502020202020204" pitchFamily="34" charset="0"/>
              </a:rPr>
              <a:t>NOTRE SECRETARIAT</a:t>
            </a:r>
            <a:endParaRPr kumimoji="0" lang="fr-FR" altLang="fr-FR" sz="18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 name="Rectangle : coins arrondis 4">
            <a:extLst>
              <a:ext uri="{FF2B5EF4-FFF2-40B4-BE49-F238E27FC236}">
                <a16:creationId xmlns:a16="http://schemas.microsoft.com/office/drawing/2014/main" id="{6A2ED243-E1B3-59E4-1C18-C80547F820E6}"/>
              </a:ext>
            </a:extLst>
          </p:cNvPr>
          <p:cNvSpPr/>
          <p:nvPr/>
        </p:nvSpPr>
        <p:spPr>
          <a:xfrm>
            <a:off x="5807087" y="426374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Brisset Elodie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8" name="Rectangle : coins arrondis 7">
            <a:extLst>
              <a:ext uri="{FF2B5EF4-FFF2-40B4-BE49-F238E27FC236}">
                <a16:creationId xmlns:a16="http://schemas.microsoft.com/office/drawing/2014/main" id="{2F3F32C8-15D6-8522-0C1D-646FA2312AB2}"/>
              </a:ext>
            </a:extLst>
          </p:cNvPr>
          <p:cNvSpPr/>
          <p:nvPr/>
        </p:nvSpPr>
        <p:spPr>
          <a:xfrm>
            <a:off x="5807087" y="5558431"/>
            <a:ext cx="1388099" cy="43039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Menard Sabrina</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10" name="Rectangle 9">
            <a:extLst>
              <a:ext uri="{FF2B5EF4-FFF2-40B4-BE49-F238E27FC236}">
                <a16:creationId xmlns:a16="http://schemas.microsoft.com/office/drawing/2014/main" id="{64358D7A-0721-E51E-C8E3-E9336161C5C4}"/>
              </a:ext>
            </a:extLst>
          </p:cNvPr>
          <p:cNvSpPr/>
          <p:nvPr/>
        </p:nvSpPr>
        <p:spPr>
          <a:xfrm>
            <a:off x="7285221" y="448765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 name="Rectangle 10">
            <a:extLst>
              <a:ext uri="{FF2B5EF4-FFF2-40B4-BE49-F238E27FC236}">
                <a16:creationId xmlns:a16="http://schemas.microsoft.com/office/drawing/2014/main" id="{0AB5A4EC-759C-7B3A-E4EF-55FE5BA70542}"/>
              </a:ext>
            </a:extLst>
          </p:cNvPr>
          <p:cNvSpPr/>
          <p:nvPr/>
        </p:nvSpPr>
        <p:spPr>
          <a:xfrm>
            <a:off x="7131210" y="5668293"/>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12" name="Image 11">
            <a:extLst>
              <a:ext uri="{FF2B5EF4-FFF2-40B4-BE49-F238E27FC236}">
                <a16:creationId xmlns:a16="http://schemas.microsoft.com/office/drawing/2014/main" id="{01CC658C-056B-D249-1942-CC1001A2A44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134209" y="3537791"/>
            <a:ext cx="701271" cy="753886"/>
          </a:xfrm>
          <a:prstGeom prst="rect">
            <a:avLst/>
          </a:prstGeom>
        </p:spPr>
      </p:pic>
      <p:pic>
        <p:nvPicPr>
          <p:cNvPr id="13" name="Image 12">
            <a:extLst>
              <a:ext uri="{FF2B5EF4-FFF2-40B4-BE49-F238E27FC236}">
                <a16:creationId xmlns:a16="http://schemas.microsoft.com/office/drawing/2014/main" id="{E1719B28-7968-A530-EA9B-93C04193FF72}"/>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7227265" y="4408508"/>
            <a:ext cx="701271" cy="753886"/>
          </a:xfrm>
          <a:prstGeom prst="rect">
            <a:avLst/>
          </a:prstGeom>
        </p:spPr>
      </p:pic>
      <p:pic>
        <p:nvPicPr>
          <p:cNvPr id="14" name="Image 13">
            <a:extLst>
              <a:ext uri="{FF2B5EF4-FFF2-40B4-BE49-F238E27FC236}">
                <a16:creationId xmlns:a16="http://schemas.microsoft.com/office/drawing/2014/main" id="{CA17DAE3-A335-5EBE-558D-68CB408DED2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7090323" y="5558431"/>
            <a:ext cx="701271" cy="753886"/>
          </a:xfrm>
          <a:prstGeom prst="rect">
            <a:avLst/>
          </a:prstGeom>
        </p:spPr>
      </p:pic>
      <p:sp>
        <p:nvSpPr>
          <p:cNvPr id="2" name="ZoneTexte 1">
            <a:extLst>
              <a:ext uri="{FF2B5EF4-FFF2-40B4-BE49-F238E27FC236}">
                <a16:creationId xmlns:a16="http://schemas.microsoft.com/office/drawing/2014/main" id="{6BAFC1D9-1DC9-C81A-D165-D6399B1FD3BB}"/>
              </a:ext>
            </a:extLst>
          </p:cNvPr>
          <p:cNvSpPr txBox="1"/>
          <p:nvPr/>
        </p:nvSpPr>
        <p:spPr>
          <a:xfrm>
            <a:off x="5966471" y="3984649"/>
            <a:ext cx="1456310" cy="215444"/>
          </a:xfrm>
          <a:prstGeom prst="rect">
            <a:avLst/>
          </a:prstGeom>
          <a:noFill/>
        </p:spPr>
        <p:txBody>
          <a:bodyPr wrap="square" rtlCol="0">
            <a:spAutoFit/>
          </a:bodyPr>
          <a:lstStyle/>
          <a:p>
            <a:r>
              <a:rPr lang="fr-FR" sz="800" b="1" i="1" dirty="0"/>
              <a:t>A partir de Janvier 2025</a:t>
            </a:r>
          </a:p>
        </p:txBody>
      </p:sp>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5314" y="2202806"/>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07267"/>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738664"/>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piste  à 30 kms (30 mn) de l’école de conduite (3Bd du pont de pierre 49300 Cholet, le parc des prairies) Elle est disponible du mardi au samedi</a:t>
            </a:r>
            <a:r>
              <a:rPr lang="fr-FR" altLang="fr-FR" sz="1400" dirty="0">
                <a:solidFill>
                  <a:srgbClr val="D0363B"/>
                </a:solidFill>
                <a:latin typeface="Century Gothic" panose="020B0502020202020204" pitchFamily="34" charset="0"/>
              </a:rPr>
              <a:t>…………………………………………………………………………………………….</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352407" y="4562551"/>
            <a:ext cx="6984275" cy="738664"/>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parfois à l’école de conduite, parfois à la piste. (selon votre convenance)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COURTILS CONDUITE</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6</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90872" y="2263645"/>
            <a:ext cx="3750343" cy="4073458"/>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13013" y="2238330"/>
            <a:ext cx="3766301" cy="4093428"/>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r>
              <a:rPr lang="fr-FR" altLang="fr-FR" sz="1000" dirty="0">
                <a:solidFill>
                  <a:prstClr val="white"/>
                </a:solidFill>
                <a:latin typeface="Century Gothic" panose="020B0502020202020204" pitchFamily="34" charset="0"/>
              </a:rPr>
              <a:t>Lors de l’examen, une pièce d’identité sera demandée. L’heure et le lieu du centre </a:t>
            </a:r>
            <a:r>
              <a:rPr lang="fr-FR" altLang="fr-FR" sz="1000">
                <a:solidFill>
                  <a:prstClr val="white"/>
                </a:solidFill>
                <a:latin typeface="Century Gothic" panose="020B0502020202020204" pitchFamily="34" charset="0"/>
              </a:rPr>
              <a:t>d’examen seront indiqués </a:t>
            </a:r>
            <a:r>
              <a:rPr lang="fr-FR" altLang="fr-FR" sz="1000" dirty="0">
                <a:solidFill>
                  <a:prstClr val="white"/>
                </a:solidFill>
                <a:latin typeface="Century Gothic" panose="020B0502020202020204" pitchFamily="34" charset="0"/>
              </a:rPr>
              <a:t>sur la convocation. Il peut être programmé par l’auto-école ou en candidat libre. L’élève peut être accompagné au centre d’examen par l’auto-école</a:t>
            </a: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230579" y="2087511"/>
            <a:ext cx="4749684" cy="4249592"/>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315052" y="2087511"/>
            <a:ext cx="4637363" cy="393954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 </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 de votre examen, votre pièce d’identité vous sera demandée ainsi que votre livret numérique </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10987</TotalTime>
  <Words>3691</Words>
  <Application>Microsoft Office PowerPoint</Application>
  <PresentationFormat>Affichage à l'écran (4:3)</PresentationFormat>
  <Paragraphs>364</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Calibri</vt:lpstr>
      <vt:lpstr>Montserrat</vt:lpstr>
      <vt:lpstr>Wingdings</vt:lpstr>
      <vt:lpstr>Century Gothic</vt:lpstr>
      <vt:lpstr>Arial</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gael Godineau</cp:lastModifiedBy>
  <cp:revision>203</cp:revision>
  <cp:lastPrinted>2024-10-24T17:57:59Z</cp:lastPrinted>
  <dcterms:created xsi:type="dcterms:W3CDTF">2016-11-16T10:38:42Z</dcterms:created>
  <dcterms:modified xsi:type="dcterms:W3CDTF">2024-12-07T12:08:41Z</dcterms:modified>
</cp:coreProperties>
</file>